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55" r:id="rId4"/>
    <p:sldId id="1142" r:id="rId5"/>
    <p:sldId id="1156" r:id="rId6"/>
    <p:sldId id="1157" r:id="rId7"/>
    <p:sldId id="115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238241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本文是一篇关于如何与老师建立良好关系的建议性文章。文章指出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与老师建立良好的关系不仅有助于当前的学业成绩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还可能对未来产生积极影响。随后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文章给出了三条具体建议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努力成为老师的好帮手、不要害怕老师以及当不喜欢某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一科目时应如何应对。这些建议旨在帮助学生改善与老师的关系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从而提高学习效果。</a:t>
            </a:r>
            <a:endParaRPr lang="zh-CN" altLang="zh-CN" sz="9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28" y="1064459"/>
            <a:ext cx="10612754" cy="109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或填入括号内所给单词的正确形式。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relationship with a teacher today may help you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tips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be your teacher’s good helper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4606" y="3257825"/>
            <a:ext cx="1529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en-US" altLang="zh-CN" sz="2400" dirty="0"/>
              <a:t>to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/>
              <a:t> get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740839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考查动词不定式。</a:t>
            </a:r>
            <a:r>
              <a:rPr lang="en-US" altLang="zh-CN" sz="2400" dirty="0">
                <a:cs typeface="Times New Roman" panose="02020603050405020304" pitchFamily="18" charset="0"/>
              </a:rPr>
              <a:t>help </a:t>
            </a:r>
            <a:r>
              <a:rPr lang="en-US" altLang="zh-CN" sz="2400" dirty="0" err="1">
                <a:cs typeface="Times New Roman" panose="02020603050405020304" pitchFamily="18" charset="0"/>
              </a:rPr>
              <a:t>sb</a:t>
            </a:r>
            <a:r>
              <a:rPr lang="en-US" altLang="zh-CN" sz="2400" dirty="0">
                <a:cs typeface="Times New Roman" panose="02020603050405020304" pitchFamily="18" charset="0"/>
              </a:rPr>
              <a:t> 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cs typeface="Times New Roman" panose="02020603050405020304" pitchFamily="18" charset="0"/>
              </a:rPr>
              <a:t>to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do </a:t>
            </a:r>
            <a:r>
              <a:rPr lang="en-US" altLang="zh-CN" sz="2400" dirty="0" err="1">
                <a:cs typeface="Times New Roman" panose="02020603050405020304" pitchFamily="18" charset="0"/>
              </a:rPr>
              <a:t>sth</a:t>
            </a:r>
            <a:r>
              <a:rPr lang="zh-CN" altLang="zh-CN" sz="2400" dirty="0">
                <a:cs typeface="Times New Roman" panose="02020603050405020304" pitchFamily="18" charset="0"/>
              </a:rPr>
              <a:t>是固定短语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帮助你获得好成绩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。故填（</a:t>
            </a:r>
            <a:r>
              <a:rPr lang="en-US" altLang="zh-CN" sz="2400" dirty="0">
                <a:cs typeface="Times New Roman" panose="02020603050405020304" pitchFamily="18" charset="0"/>
              </a:rPr>
              <a:t>to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get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355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hard-working student is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observe the rules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teacher’s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afraid of the teachers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420888"/>
            <a:ext cx="936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26685"/>
            <a:ext cx="11481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考查动名词。此空作为句子的主语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需要填入动名词形式。故填</a:t>
            </a:r>
            <a:r>
              <a:rPr lang="en-US" altLang="zh-CN" sz="2400" dirty="0">
                <a:cs typeface="Times New Roman" panose="02020603050405020304" pitchFamily="18" charset="0"/>
              </a:rPr>
              <a:t>Being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10830" y="2434337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lovely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3452807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考查形容词。此空需要填入一个形容词来修饰</a:t>
            </a:r>
            <a:r>
              <a:rPr lang="en-US" altLang="zh-CN" sz="2400" dirty="0">
                <a:cs typeface="Times New Roman" panose="02020603050405020304" pitchFamily="18" charset="0"/>
              </a:rPr>
              <a:t>helper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帮手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可爱的、令人喜爱的帮手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lovely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teacher wants to teach you well, although sometimes they are strict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they are very kind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in fact and don’t be afraid of them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916832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22629"/>
            <a:ext cx="11481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4.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考查介词。</a:t>
            </a:r>
            <a:r>
              <a:rPr lang="en-US" altLang="zh-CN" sz="2400" dirty="0">
                <a:cs typeface="Times New Roman" panose="02020603050405020304" pitchFamily="18" charset="0"/>
              </a:rPr>
              <a:t>be strict with </a:t>
            </a:r>
            <a:r>
              <a:rPr lang="en-US" altLang="zh-CN" sz="2400" dirty="0" err="1">
                <a:cs typeface="Times New Roman" panose="02020603050405020304" pitchFamily="18" charset="0"/>
              </a:rPr>
              <a:t>sb</a:t>
            </a:r>
            <a:r>
              <a:rPr lang="zh-CN" altLang="zh-CN" sz="2400" dirty="0">
                <a:cs typeface="Times New Roman" panose="02020603050405020304" pitchFamily="18" charset="0"/>
              </a:rPr>
              <a:t>是固定短语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对某人严格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with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26854" y="1934937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0854" y="2976626"/>
            <a:ext cx="11206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5.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考查介词。</a:t>
            </a:r>
            <a:r>
              <a:rPr lang="en-US" altLang="zh-CN" sz="2400" dirty="0">
                <a:cs typeface="Times New Roman" panose="02020603050405020304" pitchFamily="18" charset="0"/>
              </a:rPr>
              <a:t>be kind to </a:t>
            </a:r>
            <a:r>
              <a:rPr lang="en-US" altLang="zh-CN" sz="2400" dirty="0" err="1">
                <a:cs typeface="Times New Roman" panose="02020603050405020304" pitchFamily="18" charset="0"/>
              </a:rPr>
              <a:t>sb</a:t>
            </a:r>
            <a:r>
              <a:rPr lang="zh-CN" altLang="zh-CN" sz="2400" dirty="0">
                <a:cs typeface="Times New Roman" panose="02020603050405020304" pitchFamily="18" charset="0"/>
              </a:rPr>
              <a:t>是固定短语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对某人友善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to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45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 the teacher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to communicate with him or her often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 What can I learn from this 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Remember that you should study each of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492896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4875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6.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考查连词。此空连接前后两个动作</a:t>
            </a:r>
            <a:r>
              <a:rPr lang="en-US" altLang="zh-CN" sz="2400" dirty="0">
                <a:cs typeface="Times New Roman" panose="02020603050405020304" pitchFamily="18" charset="0"/>
              </a:rPr>
              <a:t>,meet the teacher</a:t>
            </a:r>
            <a:r>
              <a:rPr lang="zh-CN" altLang="zh-CN" sz="2400" dirty="0"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cs typeface="Times New Roman" panose="02020603050405020304" pitchFamily="18" charset="0"/>
              </a:rPr>
              <a:t>try to communicate with him or her often,</a:t>
            </a:r>
            <a:r>
              <a:rPr lang="zh-CN" altLang="zh-CN" sz="2400" dirty="0">
                <a:cs typeface="Times New Roman" panose="02020603050405020304" pitchFamily="18" charset="0"/>
              </a:rPr>
              <a:t>表示并列关系。故填</a:t>
            </a:r>
            <a:r>
              <a:rPr lang="en-US" altLang="zh-CN" sz="2400" dirty="0">
                <a:cs typeface="Times New Roman" panose="02020603050405020304" pitchFamily="18" charset="0"/>
              </a:rPr>
              <a:t>and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22798" y="2420888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yourself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077072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7.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考查反身代词。此空需要填入一个反身代词来指代主语</a:t>
            </a:r>
            <a:r>
              <a:rPr lang="en-US" altLang="zh-CN" sz="2400" dirty="0">
                <a:cs typeface="Times New Roman" panose="02020603050405020304" pitchFamily="18" charset="0"/>
              </a:rPr>
              <a:t>you,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问问你自己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yourself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27054" y="2392363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subjects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65487" y="5180999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8.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</a:t>
            </a:r>
            <a:r>
              <a:rPr lang="en-US" altLang="zh-CN" sz="2400" dirty="0">
                <a:cs typeface="Times New Roman" panose="02020603050405020304" pitchFamily="18" charset="0"/>
              </a:rPr>
              <a:t>each of</a:t>
            </a:r>
            <a:r>
              <a:rPr lang="zh-CN" altLang="zh-CN" sz="2400" dirty="0">
                <a:cs typeface="Times New Roman" panose="02020603050405020304" pitchFamily="18" charset="0"/>
              </a:rPr>
              <a:t>后面需要跟名词的复数形式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每一个</a:t>
            </a:r>
            <a:r>
              <a:rPr lang="en-US" altLang="zh-CN" sz="2400" dirty="0">
                <a:cs typeface="Times New Roman" panose="02020603050405020304" pitchFamily="18" charset="0"/>
              </a:rPr>
              <a:t>……”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subjects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00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top students do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class, so ask them for help to get on with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shy to talk to other students, study their actions in the classroom and try to follow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474790"/>
            <a:ext cx="713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well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26685"/>
            <a:ext cx="11481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9.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考查副词。此空需要填入一个副词来修饰动词</a:t>
            </a:r>
            <a:r>
              <a:rPr lang="en-US" altLang="zh-CN" sz="2400" dirty="0">
                <a:cs typeface="Times New Roman" panose="02020603050405020304" pitchFamily="18" charset="0"/>
              </a:rPr>
              <a:t>do,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做得好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well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82838" y="2474790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too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3473849"/>
            <a:ext cx="11481215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10.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考查固定搭配。</a:t>
            </a:r>
            <a:r>
              <a:rPr lang="en-US" altLang="zh-CN" sz="2400" dirty="0">
                <a:cs typeface="Times New Roman" panose="02020603050405020304" pitchFamily="18" charset="0"/>
              </a:rPr>
              <a:t>too ... to do </a:t>
            </a:r>
            <a:r>
              <a:rPr lang="en-US" altLang="zh-CN" sz="2400" dirty="0" err="1">
                <a:cs typeface="Times New Roman" panose="02020603050405020304" pitchFamily="18" charset="0"/>
              </a:rPr>
              <a:t>sth</a:t>
            </a:r>
            <a:r>
              <a:rPr lang="zh-CN" altLang="zh-CN" sz="2400" dirty="0">
                <a:cs typeface="Times New Roman" panose="02020603050405020304" pitchFamily="18" charset="0"/>
              </a:rPr>
              <a:t>是固定短语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太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以至于不能做某事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too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11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424</Words>
  <Application>Microsoft Office PowerPoint</Application>
  <PresentationFormat>自定义</PresentationFormat>
  <Paragraphs>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463</cp:revision>
  <dcterms:created xsi:type="dcterms:W3CDTF">2020-11-06T05:24:00Z</dcterms:created>
  <dcterms:modified xsi:type="dcterms:W3CDTF">2025-09-17T17:32:17Z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